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7"/>
  </p:notesMasterIdLst>
  <p:sldIdLst>
    <p:sldId id="256" r:id="rId2"/>
    <p:sldId id="274" r:id="rId3"/>
    <p:sldId id="260" r:id="rId4"/>
    <p:sldId id="258" r:id="rId5"/>
    <p:sldId id="261" r:id="rId6"/>
    <p:sldId id="264" r:id="rId7"/>
    <p:sldId id="265" r:id="rId8"/>
    <p:sldId id="272" r:id="rId9"/>
    <p:sldId id="281" r:id="rId10"/>
    <p:sldId id="268" r:id="rId11"/>
    <p:sldId id="280" r:id="rId12"/>
    <p:sldId id="277" r:id="rId13"/>
    <p:sldId id="273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BFA25-63EF-48E6-BB67-59989B51E2FA}" type="datetimeFigureOut">
              <a:rPr lang="ru-RU" smtClean="0"/>
              <a:t>06.06.2021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C5A3-7E3B-4D96-B010-9677702C8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1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127FBC8-55A8-45B6-A735-F156FD9CE1AB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62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431-45DA-4474-A94F-37FB67C3E111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9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ADF9-244D-4733-9E9E-C9B34B796AE7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1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246F-54C0-41E3-9FC3-83D80085FDE7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81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407C-AA54-4540-A2E1-20C2C70BE4B2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9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CA0E-7DB1-42D7-B6E9-31A6E999AC2C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174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C805-E9F3-45DC-A656-57E933102808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551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3DC6-549F-40FD-9D40-696D9C488C07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95E6-4331-4F7B-9025-D91DB4CD974C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76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1F0F2-3725-43E9-A9F0-A69B6B87D3AE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7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4474-DDCF-4378-8520-710230E0D8B0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9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2805-B3A0-4341-B6D1-CC0DFAD8B6E2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2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D32-8196-4ECA-955E-F7544E7EBB47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00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A0F9-1C58-41F3-BF42-115E16483E7C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6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51A4-90DB-43FD-B447-24286A0507AE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4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BB382-B113-458A-888C-C55576463DA2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5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6863-AE14-4623-9D3B-40430897F05B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39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DC4EC4-5136-4C08-9311-62A4C4E60834}" type="datetime1">
              <a:rPr lang="ru-RU" smtClean="0"/>
              <a:t>06.06.2021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0635BE-DAD6-46F0-BBA4-3A1D6E3E79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9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490" y="1320152"/>
            <a:ext cx="10892270" cy="2421464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плагина  системы регистрации действий пользователя в браузере  с  генерацией кода для автоматизации тестирования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0762" y="4644673"/>
            <a:ext cx="7197726" cy="1405467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09.03.04 Программная инженерия 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ипб-17 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уликова Э. В.</a:t>
            </a:r>
          </a:p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Смирнов Н. 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2022" y="417095"/>
            <a:ext cx="239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РГАТУ</a:t>
            </a:r>
          </a:p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ВКР на тему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218" y="314325"/>
            <a:ext cx="10131425" cy="1456267"/>
          </a:xfrm>
        </p:spPr>
        <p:txBody>
          <a:bodyPr/>
          <a:lstStyle/>
          <a:p>
            <a:r>
              <a:rPr lang="ru-RU" dirty="0" smtClean="0"/>
              <a:t>10</a:t>
            </a:r>
            <a:r>
              <a:rPr lang="ru-RU" dirty="0" smtClean="0"/>
              <a:t>. </a:t>
            </a:r>
            <a:r>
              <a:rPr lang="ru-RU" dirty="0" smtClean="0"/>
              <a:t>Функциональные возможности пользователя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89325" y="6248400"/>
            <a:ext cx="606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системы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39" y="1607278"/>
            <a:ext cx="6551561" cy="464112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89985" y="24130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10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2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1" y="38100"/>
            <a:ext cx="10131425" cy="1456267"/>
          </a:xfrm>
        </p:spPr>
        <p:txBody>
          <a:bodyPr/>
          <a:lstStyle/>
          <a:p>
            <a:r>
              <a:rPr lang="ru-RU" dirty="0" smtClean="0"/>
              <a:t>11. </a:t>
            </a:r>
            <a:r>
              <a:rPr lang="ru-RU" dirty="0" smtClean="0"/>
              <a:t>Процесс работы генерации </a:t>
            </a:r>
            <a:r>
              <a:rPr lang="ru-RU" dirty="0" err="1" smtClean="0"/>
              <a:t>Автотеста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99510" y="274108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11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451875"/>
            <a:ext cx="5507037" cy="479652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06575"/>
            <a:ext cx="5895975" cy="32448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751" y="6248400"/>
            <a:ext cx="6068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 старта генерации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65862" y="5082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 окончания  генерации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668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546" y="101600"/>
            <a:ext cx="10131425" cy="1456267"/>
          </a:xfrm>
        </p:spPr>
        <p:txBody>
          <a:bodyPr/>
          <a:lstStyle/>
          <a:p>
            <a:r>
              <a:rPr lang="ru-RU" dirty="0" smtClean="0"/>
              <a:t>12. </a:t>
            </a:r>
            <a:r>
              <a:rPr lang="ru-RU" dirty="0" smtClean="0"/>
              <a:t>Тестирование программы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1311228"/>
            <a:ext cx="9365673" cy="4960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4799" y="6271492"/>
            <a:ext cx="717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сгенерированного кода автоматизированного теста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18560" y="33655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12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963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Семинар\exten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253" y="1246584"/>
            <a:ext cx="8177419" cy="52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91838" y="341745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13. </a:t>
            </a:r>
            <a:r>
              <a:rPr lang="ru-RU" dirty="0" smtClean="0"/>
              <a:t>Демонстрация работы плагина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266185" y="2698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13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4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881" y="131109"/>
            <a:ext cx="10131425" cy="1456267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5464" y="1720726"/>
            <a:ext cx="10741891" cy="300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разработан плагин (расширение) для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браузера,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который регистрирует действия пользователя в веб системах «НПО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», для последующего преобразования в программный код, способный повторить эти действия в автоматизированном режиме с учетом различных тонкостей, разрабатываемых предприятием программных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продуктов;</a:t>
            </a:r>
          </a:p>
          <a:p>
            <a:pPr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</a:pPr>
            <a:endParaRPr lang="ru-RU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может использоваться специалистами предметной области для ускорения разработки функциональных автоматизированных тестов для интерфейса веб-приложений НПО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Криста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 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81772" y="3460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14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59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51" y="216380"/>
            <a:ext cx="10131425" cy="1456267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2050" name="Picture 2" descr="Блоги о тестирован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15498"/>
            <a:ext cx="57150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332860" y="420687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15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947" y="0"/>
            <a:ext cx="10131425" cy="14562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 smtClean="0"/>
              <a:t>. Автоматизация тестирования</a:t>
            </a:r>
            <a:endParaRPr lang="ru-RU" dirty="0"/>
          </a:p>
        </p:txBody>
      </p:sp>
      <p:pic>
        <p:nvPicPr>
          <p:cNvPr id="1028" name="Picture 4" descr="Гайд для QA Engineers: как создать фреймворк для автоматизации тест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10" y="1634609"/>
            <a:ext cx="7904546" cy="43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5" y="1950581"/>
            <a:ext cx="3163741" cy="1953484"/>
          </a:xfrm>
          <a:prstGeom prst="rect">
            <a:avLst/>
          </a:prstGeom>
        </p:spPr>
      </p:pic>
      <p:pic>
        <p:nvPicPr>
          <p:cNvPr id="1026" name="Picture 2" descr="Как выбрать тесты для автоматизации? — Лаборатория Качест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4082407"/>
            <a:ext cx="4228572" cy="245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68889" y="26872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2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6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0308" y="92364"/>
            <a:ext cx="10131425" cy="14562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ru-RU" dirty="0" smtClean="0"/>
              <a:t>. 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410" y="1885618"/>
            <a:ext cx="10131425" cy="36491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плагин, который будет регистрировать действия пользователей в браузере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по каким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-компонентам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совершено действие;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 (шаблонов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7" y="5359742"/>
            <a:ext cx="10200215" cy="350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410" y="1470120"/>
            <a:ext cx="1102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 процесс автоматизации тестирования, сократить время на написания автоматизированных тестов и увеличить количество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49736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3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4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218" y="116390"/>
            <a:ext cx="10131425" cy="1456267"/>
          </a:xfrm>
        </p:spPr>
        <p:txBody>
          <a:bodyPr/>
          <a:lstStyle/>
          <a:p>
            <a:r>
              <a:rPr lang="en-US" dirty="0"/>
              <a:t>4</a:t>
            </a:r>
            <a:r>
              <a:rPr lang="ru-RU" dirty="0" smtClean="0"/>
              <a:t>. Аналоги</a:t>
            </a:r>
            <a:endParaRPr lang="ru-RU" dirty="0"/>
          </a:p>
        </p:txBody>
      </p:sp>
      <p:pic>
        <p:nvPicPr>
          <p:cNvPr id="1026" name="Picture 2" descr="Картинки по запросу &quot;Selenium I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8" y="1788703"/>
            <a:ext cx="3261879" cy="20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618" y="1351773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Selenium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55084" y="4221019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Wildfire</a:t>
            </a:r>
            <a:r>
              <a:rPr lang="ru-RU" dirty="0"/>
              <a:t>.</a:t>
            </a:r>
            <a:r>
              <a:rPr lang="en-US" dirty="0" err="1"/>
              <a:t>ai</a:t>
            </a:r>
            <a:endParaRPr lang="ru-RU" dirty="0"/>
          </a:p>
        </p:txBody>
      </p:sp>
      <p:pic>
        <p:nvPicPr>
          <p:cNvPr id="1032" name="Picture 8" descr="Simulation 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4660215"/>
            <a:ext cx="3398983" cy="19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171223" y="245629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4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2027"/>
              </p:ext>
            </p:extLst>
          </p:nvPr>
        </p:nvGraphicFramePr>
        <p:xfrm>
          <a:off x="4287180" y="623454"/>
          <a:ext cx="6805694" cy="61287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4190">
                  <a:extLst>
                    <a:ext uri="{9D8B030D-6E8A-4147-A177-3AD203B41FA5}">
                      <a16:colId xmlns:a16="http://schemas.microsoft.com/office/drawing/2014/main" val="3214832332"/>
                    </a:ext>
                  </a:extLst>
                </a:gridCol>
                <a:gridCol w="1911495">
                  <a:extLst>
                    <a:ext uri="{9D8B030D-6E8A-4147-A177-3AD203B41FA5}">
                      <a16:colId xmlns:a16="http://schemas.microsoft.com/office/drawing/2014/main" val="2369584455"/>
                    </a:ext>
                  </a:extLst>
                </a:gridCol>
                <a:gridCol w="2150009">
                  <a:extLst>
                    <a:ext uri="{9D8B030D-6E8A-4147-A177-3AD203B41FA5}">
                      <a16:colId xmlns:a16="http://schemas.microsoft.com/office/drawing/2014/main" val="2510614023"/>
                    </a:ext>
                  </a:extLst>
                </a:gridCol>
              </a:tblGrid>
              <a:tr h="5344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Сравнительные критерии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 IDE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Wildfire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831896775"/>
                  </a:ext>
                </a:extLst>
              </a:tr>
              <a:tr h="792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Поддерживает браузеры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Chrome </a:t>
                      </a: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Firefox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691013011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Записывает взаимодействия пользователя с веб-страницей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789915003"/>
                  </a:ext>
                </a:extLst>
              </a:tr>
              <a:tr h="534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и воспроизведение теста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2430601465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и загрузка скриптов для последующего воспроизведения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833227961"/>
                  </a:ext>
                </a:extLst>
              </a:tr>
              <a:tr h="10688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просматривания и моделирования журнала симуляции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1478482582"/>
                  </a:ext>
                </a:extLst>
              </a:tr>
              <a:tr h="534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инструмента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329665298"/>
                  </a:ext>
                </a:extLst>
              </a:tr>
              <a:tr h="2672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 кода теста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─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576" marR="48576" marT="0" marB="0" anchor="ctr"/>
                </a:tc>
                <a:extLst>
                  <a:ext uri="{0D108BD9-81ED-4DB2-BD59-A6C34878D82A}">
                    <a16:rowId xmlns:a16="http://schemas.microsoft.com/office/drawing/2014/main" val="428238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039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055" y="110836"/>
            <a:ext cx="10131425" cy="1456267"/>
          </a:xfrm>
        </p:spPr>
        <p:txBody>
          <a:bodyPr/>
          <a:lstStyle/>
          <a:p>
            <a:r>
              <a:rPr lang="en-US" dirty="0"/>
              <a:t>5</a:t>
            </a:r>
            <a:r>
              <a:rPr lang="ru-RU" dirty="0" smtClean="0"/>
              <a:t>. Основные Функциональные </a:t>
            </a:r>
            <a:r>
              <a:rPr lang="ru-RU" dirty="0"/>
              <a:t>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816" y="1338504"/>
            <a:ext cx="11135238" cy="5173132"/>
          </a:xfrm>
        </p:spPr>
        <p:txBody>
          <a:bodyPr>
            <a:noAutofit/>
          </a:bodyPr>
          <a:lstStyle/>
          <a:p>
            <a:pPr lvl="0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Регистрировать действия пользователей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работе в веб-приложении на странице браузера;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нализировать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обрабатывать полученные события с веб-страницы приложения;</a:t>
            </a:r>
          </a:p>
          <a:p>
            <a:pPr lvl="0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какими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-компонентами и элементами веб-приложения взаимодействовал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собранные данные о событиях в клиентское хранилище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IndexedDB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последующей с ними работы;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ревращать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собранные действия в код на языке программирования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адаптированный под корпоративную библиотеку автоматизации тестирования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autotest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редоставлять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 через графический интерфейс следующие функции: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Начать генерацию кода автоматизированного теста;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Закончить генерация кода автоматизированного теста;</a:t>
            </a: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 лог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Скопировать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 сгенерированный код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автотеста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лог событий выбранной сессии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06723" y="259484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5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0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1" y="102162"/>
            <a:ext cx="10131425" cy="1456267"/>
          </a:xfrm>
        </p:spPr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. Используемые технологии и инструменты</a:t>
            </a:r>
            <a:endParaRPr lang="ru-RU" dirty="0"/>
          </a:p>
        </p:txBody>
      </p:sp>
      <p:pic>
        <p:nvPicPr>
          <p:cNvPr id="3" name="Picture 2" descr="Картинки по запросу &quot;webstor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12" y="1344614"/>
            <a:ext cx="1813327" cy="18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Картинки по запросу &quot;ts babel j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3795438"/>
            <a:ext cx="3166957" cy="23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Картинки по запросу &quot;npm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92" y="1579571"/>
            <a:ext cx="2906684" cy="1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te beautiful frontend of your web in react js with redux by  Rehman_mune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60" y="4538388"/>
            <a:ext cx="2735848" cy="15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26642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6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ক্রোম ব্রাউজারের প্রয়োজনীয় ৫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3" y="2476514"/>
            <a:ext cx="2037140" cy="13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romium Blo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06" y="2476514"/>
            <a:ext cx="1343531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1" y="1345196"/>
            <a:ext cx="2124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в браузере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884814" y="1342521"/>
            <a:ext cx="2485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разработчика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 descr="Branding Guidelines | webpac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9" y="4702447"/>
            <a:ext cx="3564548" cy="13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42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1" y="24340"/>
            <a:ext cx="10131425" cy="1456267"/>
          </a:xfrm>
        </p:spPr>
        <p:txBody>
          <a:bodyPr/>
          <a:lstStyle/>
          <a:p>
            <a:r>
              <a:rPr lang="en-US" dirty="0" smtClean="0"/>
              <a:t>7</a:t>
            </a:r>
            <a:r>
              <a:rPr lang="ru-RU" dirty="0" smtClean="0"/>
              <a:t>. Архитектура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47651" y="1782618"/>
            <a:ext cx="3800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общаются между собой посредством отправки сообщений через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content-script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 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 ↔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content-script ↔ background ↔ 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3" y="752474"/>
            <a:ext cx="7180732" cy="576262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37610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7</a:t>
            </a:fld>
            <a:endParaRPr lang="ru-RU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67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6" y="-13759"/>
            <a:ext cx="10131425" cy="1456267"/>
          </a:xfrm>
        </p:spPr>
        <p:txBody>
          <a:bodyPr/>
          <a:lstStyle/>
          <a:p>
            <a:r>
              <a:rPr lang="en-US" dirty="0"/>
              <a:t>8</a:t>
            </a:r>
            <a:r>
              <a:rPr lang="ru-RU" dirty="0" smtClean="0"/>
              <a:t>. База данных </a:t>
            </a:r>
            <a:r>
              <a:rPr lang="en-US" dirty="0" err="1" smtClean="0"/>
              <a:t>Indexeddb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28085" y="336550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  <a:cs typeface="Times New Roman" panose="02020603050405020304" pitchFamily="18" charset="0"/>
              </a:rPr>
              <a:t>8</a:t>
            </a:fld>
            <a:endParaRPr lang="ru-RU" sz="1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4315" y="1442508"/>
            <a:ext cx="4747260" cy="410315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0441" y="1042398"/>
            <a:ext cx="4801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Сохранённый объект данных в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IndexedDB</a:t>
            </a:r>
            <a:endParaRPr lang="ru-RU" sz="2000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49" y="1065742"/>
            <a:ext cx="6964680" cy="401108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3098" y="5648494"/>
            <a:ext cx="117658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обработки действия пользователя,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формируется объект данных для сохранения его в хранилище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IndexedDB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чтобы потом превратить его в строчки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-кода автоматизированного теста, который будет проверять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-компонент, с которым работал пользователь.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7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026" y="0"/>
            <a:ext cx="10131425" cy="1456267"/>
          </a:xfrm>
        </p:spPr>
        <p:txBody>
          <a:bodyPr/>
          <a:lstStyle/>
          <a:p>
            <a:r>
              <a:rPr lang="ru-RU" dirty="0" smtClean="0"/>
              <a:t>9. Алгоритм работы приложения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70935" y="231775"/>
            <a:ext cx="551167" cy="377825"/>
          </a:xfrm>
        </p:spPr>
        <p:txBody>
          <a:bodyPr/>
          <a:lstStyle/>
          <a:p>
            <a:fld id="{860635BE-DAD6-46F0-BBA4-3A1D6E3E7925}" type="slidenum">
              <a:rPr lang="ru-RU" sz="1600" smtClean="0">
                <a:latin typeface="Arial Black" panose="020B0A04020102020204" pitchFamily="34" charset="0"/>
              </a:rPr>
              <a:t>9</a:t>
            </a:fld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3" y="1355090"/>
            <a:ext cx="8485188" cy="475996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8232" y="6115050"/>
            <a:ext cx="3861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Общая схема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работы приложения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56390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1368</TotalTime>
  <Words>478</Words>
  <Application>Microsoft Office PowerPoint</Application>
  <PresentationFormat>Широкоэкранный</PresentationFormat>
  <Paragraphs>90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Times New Roman</vt:lpstr>
      <vt:lpstr>Wingdings</vt:lpstr>
      <vt:lpstr>Небеса</vt:lpstr>
      <vt:lpstr>«Разработка плагина  системы регистрации действий пользователя в браузере  с  генерацией кода для автоматизации тестирования»</vt:lpstr>
      <vt:lpstr>2. Автоматизация тестирования</vt:lpstr>
      <vt:lpstr>3. Цели и задачи</vt:lpstr>
      <vt:lpstr>4. Аналоги</vt:lpstr>
      <vt:lpstr>5. Основные Функциональные требования</vt:lpstr>
      <vt:lpstr>6. Используемые технологии и инструменты</vt:lpstr>
      <vt:lpstr>7. Архитектура</vt:lpstr>
      <vt:lpstr>8. База данных Indexeddb</vt:lpstr>
      <vt:lpstr>9. Алгоритм работы приложения</vt:lpstr>
      <vt:lpstr>10. Функциональные возможности пользователя</vt:lpstr>
      <vt:lpstr>11. Процесс работы генерации Автотеста</vt:lpstr>
      <vt:lpstr>12. Тестирование программы</vt:lpstr>
      <vt:lpstr>Презентация PowerPoint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плагина  системы регистрации действий пользователя в браузере  с  генерацией кода для автоматизации тестирования</dc:title>
  <dc:creator>Lina OWL</dc:creator>
  <cp:lastModifiedBy>Lina OWL</cp:lastModifiedBy>
  <cp:revision>79</cp:revision>
  <dcterms:created xsi:type="dcterms:W3CDTF">2021-02-13T17:48:34Z</dcterms:created>
  <dcterms:modified xsi:type="dcterms:W3CDTF">2021-06-06T20:26:11Z</dcterms:modified>
</cp:coreProperties>
</file>